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10287000" cx="18288000"/>
  <p:notesSz cx="6858000" cy="9144000"/>
  <p:embeddedFontLst>
    <p:embeddedFont>
      <p:font typeface="Inter SemiBold"/>
      <p:regular r:id="rId20"/>
      <p:bold r:id="rId21"/>
      <p:italic r:id="rId22"/>
      <p:boldItalic r:id="rId23"/>
    </p:embeddedFont>
    <p:embeddedFont>
      <p:font typeface="Inter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InterSemiBold-regular.fntdata"/><Relationship Id="rId22" Type="http://schemas.openxmlformats.org/officeDocument/2006/relationships/font" Target="fonts/InterSemiBold-italic.fntdata"/><Relationship Id="rId21" Type="http://schemas.openxmlformats.org/officeDocument/2006/relationships/font" Target="fonts/InterSemiBold-bold.fntdata"/><Relationship Id="rId24" Type="http://schemas.openxmlformats.org/officeDocument/2006/relationships/font" Target="fonts/Inter-regular.fntdata"/><Relationship Id="rId23" Type="http://schemas.openxmlformats.org/officeDocument/2006/relationships/font" Target="fonts/InterSemiBold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Inter-italic.fntdata"/><Relationship Id="rId25" Type="http://schemas.openxmlformats.org/officeDocument/2006/relationships/font" Target="fonts/Inter-bold.fntdata"/><Relationship Id="rId27" Type="http://schemas.openxmlformats.org/officeDocument/2006/relationships/font" Target="fonts/Inter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jpg>
</file>

<file path=ppt/media/image18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a44c817686_0_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3a44c817686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a44c817686_0_16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a44c817686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a44c817686_0_17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a44c817686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a44c817686_0_17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3a44c817686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a44c817686_0_18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3a44c817686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a44c817686_0_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a44c817686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a44c817686_0_9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a44c817686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a44c817686_0_10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a44c817686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a44c817686_0_12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a44c817686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a44c817686_0_11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a44c817686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a44c817686_0_14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3a44c817686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623417" y="1489150"/>
            <a:ext cx="17041200" cy="4105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2pPr>
            <a:lvl3pPr lvl="2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3pPr>
            <a:lvl4pPr lvl="3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4pPr>
            <a:lvl5pPr lvl="4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5pPr>
            <a:lvl6pPr lvl="5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6pPr>
            <a:lvl7pPr lvl="6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7pPr>
            <a:lvl8pPr lvl="7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8pPr>
            <a:lvl9pPr lvl="8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623400" y="5668250"/>
            <a:ext cx="17041200" cy="1585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623400" y="2212250"/>
            <a:ext cx="17041200" cy="39270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623400" y="6304450"/>
            <a:ext cx="17041200" cy="2601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-457200" lvl="0" marL="457200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/>
            </a:lvl1pPr>
            <a:lvl2pPr indent="-406400" lvl="1" marL="914400" algn="ctr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406400" lvl="2" marL="1371600" algn="ctr"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3pPr>
            <a:lvl4pPr indent="-406400" lvl="3" marL="1828800" algn="ctr"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4pPr>
            <a:lvl5pPr indent="-406400" lvl="4" marL="2286000" algn="ctr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5pPr>
            <a:lvl6pPr indent="-406400" lvl="5" marL="2743200" algn="ctr"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6pPr>
            <a:lvl7pPr indent="-406400" lvl="6" marL="3200400" algn="ctr"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7pPr>
            <a:lvl8pPr indent="-406400" lvl="7" marL="3657600" algn="ctr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8pPr>
            <a:lvl9pPr indent="-406400" lvl="8" marL="4114800" algn="ctr"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" type="body"/>
          </p:nvPr>
        </p:nvSpPr>
        <p:spPr>
          <a:xfrm>
            <a:off x="15754875" y="3138825"/>
            <a:ext cx="1504500" cy="246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-323850" lvl="0" marL="457200" algn="r">
              <a:spcBef>
                <a:spcPts val="0"/>
              </a:spcBef>
              <a:spcAft>
                <a:spcPts val="0"/>
              </a:spcAft>
              <a:buSzPts val="1500"/>
              <a:buChar char="●"/>
              <a:defRPr b="0" sz="1500"/>
            </a:lvl1pPr>
            <a:lvl2pPr indent="-323850" lvl="1" marL="914400" algn="r">
              <a:spcBef>
                <a:spcPts val="0"/>
              </a:spcBef>
              <a:spcAft>
                <a:spcPts val="0"/>
              </a:spcAft>
              <a:buSzPts val="1500"/>
              <a:buChar char="○"/>
              <a:defRPr b="0" sz="1500"/>
            </a:lvl2pPr>
            <a:lvl3pPr indent="-323850" lvl="2" marL="1371600" algn="r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3pPr>
            <a:lvl4pPr indent="-323850" lvl="3" marL="1828800" algn="r">
              <a:spcBef>
                <a:spcPts val="0"/>
              </a:spcBef>
              <a:spcAft>
                <a:spcPts val="0"/>
              </a:spcAft>
              <a:buSzPts val="1500"/>
              <a:buFont typeface="Inter"/>
              <a:buChar char="●"/>
              <a:defRPr sz="1500">
                <a:latin typeface="Inter"/>
                <a:ea typeface="Inter"/>
                <a:cs typeface="Inter"/>
                <a:sym typeface="Inter"/>
              </a:defRPr>
            </a:lvl4pPr>
            <a:lvl5pPr indent="-323850" lvl="4" marL="2286000" algn="r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5pPr>
            <a:lvl6pPr indent="-323850" lvl="5" marL="2743200" algn="r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6pPr>
            <a:lvl7pPr indent="-323850" lvl="6" marL="3200400" algn="r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7pPr>
            <a:lvl8pPr indent="-323850" lvl="7" marL="3657600" algn="r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8pPr>
            <a:lvl9pPr indent="-323850" lvl="8" marL="4114800" algn="r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9pPr>
          </a:lstStyle>
          <a:p/>
        </p:txBody>
      </p:sp>
      <p:sp>
        <p:nvSpPr>
          <p:cNvPr id="52" name="Google Shape;52;p13"/>
          <p:cNvSpPr txBox="1"/>
          <p:nvPr>
            <p:ph idx="2" type="body"/>
          </p:nvPr>
        </p:nvSpPr>
        <p:spPr>
          <a:xfrm>
            <a:off x="5656338" y="3138825"/>
            <a:ext cx="1504500" cy="246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-323850" lvl="0" marL="457200" algn="ctr">
              <a:spcBef>
                <a:spcPts val="0"/>
              </a:spcBef>
              <a:spcAft>
                <a:spcPts val="0"/>
              </a:spcAft>
              <a:buSzPts val="1500"/>
              <a:buChar char="●"/>
              <a:defRPr b="0" sz="1500"/>
            </a:lvl1pPr>
            <a:lvl2pPr indent="-323850" lvl="1" marL="914400" algn="ctr">
              <a:spcBef>
                <a:spcPts val="0"/>
              </a:spcBef>
              <a:spcAft>
                <a:spcPts val="0"/>
              </a:spcAft>
              <a:buSzPts val="1500"/>
              <a:buChar char="○"/>
              <a:defRPr b="0" sz="1500"/>
            </a:lvl2pPr>
            <a:lvl3pPr indent="-323850" lvl="2" marL="1371600" algn="ctr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3pPr>
            <a:lvl4pPr indent="-323850" lvl="3" marL="1828800" algn="ctr">
              <a:spcBef>
                <a:spcPts val="0"/>
              </a:spcBef>
              <a:spcAft>
                <a:spcPts val="0"/>
              </a:spcAft>
              <a:buSzPts val="1500"/>
              <a:buFont typeface="Inter"/>
              <a:buChar char="●"/>
              <a:defRPr sz="1500">
                <a:latin typeface="Inter"/>
                <a:ea typeface="Inter"/>
                <a:cs typeface="Inter"/>
                <a:sym typeface="Inter"/>
              </a:defRPr>
            </a:lvl4pPr>
            <a:lvl5pPr indent="-323850" lvl="4" marL="2286000" algn="ctr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5pPr>
            <a:lvl6pPr indent="-323850" lvl="5" marL="2743200" algn="ctr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6pPr>
            <a:lvl7pPr indent="-323850" lvl="6" marL="3200400" algn="ctr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7pPr>
            <a:lvl8pPr indent="-323850" lvl="7" marL="3657600" algn="ctr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8pPr>
            <a:lvl9pPr indent="-323850" lvl="8" marL="4114800" algn="ctr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9pPr>
          </a:lstStyle>
          <a:p/>
        </p:txBody>
      </p:sp>
      <p:sp>
        <p:nvSpPr>
          <p:cNvPr id="53" name="Google Shape;53;p13"/>
          <p:cNvSpPr txBox="1"/>
          <p:nvPr>
            <p:ph idx="3" type="body"/>
          </p:nvPr>
        </p:nvSpPr>
        <p:spPr>
          <a:xfrm>
            <a:off x="7416325" y="3138825"/>
            <a:ext cx="1504500" cy="246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-323850" lvl="0" marL="457200" algn="ctr">
              <a:spcBef>
                <a:spcPts val="0"/>
              </a:spcBef>
              <a:spcAft>
                <a:spcPts val="0"/>
              </a:spcAft>
              <a:buSzPts val="1500"/>
              <a:buChar char="●"/>
              <a:defRPr b="0" sz="1500"/>
            </a:lvl1pPr>
            <a:lvl2pPr indent="-323850" lvl="1" marL="914400" algn="ctr">
              <a:spcBef>
                <a:spcPts val="0"/>
              </a:spcBef>
              <a:spcAft>
                <a:spcPts val="0"/>
              </a:spcAft>
              <a:buSzPts val="1500"/>
              <a:buChar char="○"/>
              <a:defRPr b="0" sz="1500"/>
            </a:lvl2pPr>
            <a:lvl3pPr indent="-323850" lvl="2" marL="1371600" algn="ctr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3pPr>
            <a:lvl4pPr indent="-323850" lvl="3" marL="1828800" algn="ctr">
              <a:spcBef>
                <a:spcPts val="0"/>
              </a:spcBef>
              <a:spcAft>
                <a:spcPts val="0"/>
              </a:spcAft>
              <a:buSzPts val="1500"/>
              <a:buFont typeface="Inter"/>
              <a:buChar char="●"/>
              <a:defRPr sz="1500">
                <a:latin typeface="Inter"/>
                <a:ea typeface="Inter"/>
                <a:cs typeface="Inter"/>
                <a:sym typeface="Inter"/>
              </a:defRPr>
            </a:lvl4pPr>
            <a:lvl5pPr indent="-323850" lvl="4" marL="2286000" algn="ctr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5pPr>
            <a:lvl6pPr indent="-323850" lvl="5" marL="2743200" algn="ctr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6pPr>
            <a:lvl7pPr indent="-323850" lvl="6" marL="3200400" algn="ctr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7pPr>
            <a:lvl8pPr indent="-323850" lvl="7" marL="3657600" algn="ctr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8pPr>
            <a:lvl9pPr indent="-323850" lvl="8" marL="4114800" algn="ctr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9pPr>
          </a:lstStyle>
          <a:p/>
        </p:txBody>
      </p:sp>
      <p:sp>
        <p:nvSpPr>
          <p:cNvPr id="54" name="Google Shape;54;p13"/>
          <p:cNvSpPr txBox="1"/>
          <p:nvPr>
            <p:ph idx="4" type="body"/>
          </p:nvPr>
        </p:nvSpPr>
        <p:spPr>
          <a:xfrm>
            <a:off x="9332800" y="3138825"/>
            <a:ext cx="1504500" cy="246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-323850" lvl="0" marL="457200" algn="ctr">
              <a:spcBef>
                <a:spcPts val="0"/>
              </a:spcBef>
              <a:spcAft>
                <a:spcPts val="0"/>
              </a:spcAft>
              <a:buSzPts val="1500"/>
              <a:buChar char="●"/>
              <a:defRPr b="0" sz="1500"/>
            </a:lvl1pPr>
            <a:lvl2pPr indent="-323850" lvl="1" marL="914400" algn="ctr">
              <a:spcBef>
                <a:spcPts val="0"/>
              </a:spcBef>
              <a:spcAft>
                <a:spcPts val="0"/>
              </a:spcAft>
              <a:buSzPts val="1500"/>
              <a:buChar char="○"/>
              <a:defRPr b="0" sz="1500"/>
            </a:lvl2pPr>
            <a:lvl3pPr indent="-323850" lvl="2" marL="1371600" algn="ctr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3pPr>
            <a:lvl4pPr indent="-323850" lvl="3" marL="1828800" algn="ctr">
              <a:spcBef>
                <a:spcPts val="0"/>
              </a:spcBef>
              <a:spcAft>
                <a:spcPts val="0"/>
              </a:spcAft>
              <a:buSzPts val="1500"/>
              <a:buFont typeface="Inter"/>
              <a:buChar char="●"/>
              <a:defRPr sz="1500">
                <a:latin typeface="Inter"/>
                <a:ea typeface="Inter"/>
                <a:cs typeface="Inter"/>
                <a:sym typeface="Inter"/>
              </a:defRPr>
            </a:lvl4pPr>
            <a:lvl5pPr indent="-323850" lvl="4" marL="2286000" algn="ctr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5pPr>
            <a:lvl6pPr indent="-323850" lvl="5" marL="2743200" algn="ctr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6pPr>
            <a:lvl7pPr indent="-323850" lvl="6" marL="3200400" algn="ctr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7pPr>
            <a:lvl8pPr indent="-323850" lvl="7" marL="3657600" algn="ctr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8pPr>
            <a:lvl9pPr indent="-323850" lvl="8" marL="4114800" algn="ctr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9pPr>
          </a:lstStyle>
          <a:p/>
        </p:txBody>
      </p:sp>
      <p:sp>
        <p:nvSpPr>
          <p:cNvPr id="55" name="Google Shape;55;p13"/>
          <p:cNvSpPr txBox="1"/>
          <p:nvPr>
            <p:ph idx="5" type="body"/>
          </p:nvPr>
        </p:nvSpPr>
        <p:spPr>
          <a:xfrm>
            <a:off x="11121475" y="3138825"/>
            <a:ext cx="1504500" cy="246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-323850" lvl="0" marL="457200" algn="ctr">
              <a:spcBef>
                <a:spcPts val="0"/>
              </a:spcBef>
              <a:spcAft>
                <a:spcPts val="0"/>
              </a:spcAft>
              <a:buSzPts val="1500"/>
              <a:buChar char="●"/>
              <a:defRPr b="0" sz="1500"/>
            </a:lvl1pPr>
            <a:lvl2pPr indent="-323850" lvl="1" marL="914400" algn="ctr">
              <a:spcBef>
                <a:spcPts val="0"/>
              </a:spcBef>
              <a:spcAft>
                <a:spcPts val="0"/>
              </a:spcAft>
              <a:buSzPts val="1500"/>
              <a:buChar char="○"/>
              <a:defRPr b="0" sz="1500"/>
            </a:lvl2pPr>
            <a:lvl3pPr indent="-323850" lvl="2" marL="1371600" algn="ctr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3pPr>
            <a:lvl4pPr indent="-323850" lvl="3" marL="1828800" algn="ctr">
              <a:spcBef>
                <a:spcPts val="0"/>
              </a:spcBef>
              <a:spcAft>
                <a:spcPts val="0"/>
              </a:spcAft>
              <a:buSzPts val="1500"/>
              <a:buFont typeface="Inter"/>
              <a:buChar char="●"/>
              <a:defRPr sz="1500">
                <a:latin typeface="Inter"/>
                <a:ea typeface="Inter"/>
                <a:cs typeface="Inter"/>
                <a:sym typeface="Inter"/>
              </a:defRPr>
            </a:lvl4pPr>
            <a:lvl5pPr indent="-323850" lvl="4" marL="2286000" algn="ctr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5pPr>
            <a:lvl6pPr indent="-323850" lvl="5" marL="2743200" algn="ctr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6pPr>
            <a:lvl7pPr indent="-323850" lvl="6" marL="3200400" algn="ctr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7pPr>
            <a:lvl8pPr indent="-323850" lvl="7" marL="3657600" algn="ctr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8pPr>
            <a:lvl9pPr indent="-323850" lvl="8" marL="4114800" algn="ctr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9pPr>
          </a:lstStyle>
          <a:p/>
        </p:txBody>
      </p:sp>
      <p:sp>
        <p:nvSpPr>
          <p:cNvPr id="56" name="Google Shape;56;p13"/>
          <p:cNvSpPr txBox="1"/>
          <p:nvPr>
            <p:ph idx="6" type="body"/>
          </p:nvPr>
        </p:nvSpPr>
        <p:spPr>
          <a:xfrm>
            <a:off x="1017925" y="3138825"/>
            <a:ext cx="2345400" cy="2460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SzPts val="1500"/>
              <a:buChar char="●"/>
              <a:defRPr i="1" sz="1500"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 i="1" sz="1500"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Char char="■"/>
              <a:defRPr b="1" i="1" sz="1500"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Font typeface="Inter"/>
              <a:buChar char="●"/>
              <a:defRPr b="1" i="1" sz="1500">
                <a:latin typeface="Inter"/>
                <a:ea typeface="Inter"/>
                <a:cs typeface="Inter"/>
                <a:sym typeface="Inter"/>
              </a:defRPr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Char char="○"/>
              <a:defRPr b="1" i="1" sz="1500"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Char char="■"/>
              <a:defRPr b="1" i="1" sz="1500"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Char char="●"/>
              <a:defRPr b="1" i="1" sz="1500"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Char char="○"/>
              <a:defRPr b="1" i="1" sz="1500"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Char char="■"/>
              <a:defRPr b="1" i="1" sz="1500"/>
            </a:lvl9pPr>
          </a:lstStyle>
          <a:p/>
        </p:txBody>
      </p:sp>
      <p:sp>
        <p:nvSpPr>
          <p:cNvPr id="57" name="Google Shape;57;p13"/>
          <p:cNvSpPr txBox="1"/>
          <p:nvPr>
            <p:ph idx="7" type="body"/>
          </p:nvPr>
        </p:nvSpPr>
        <p:spPr>
          <a:xfrm>
            <a:off x="13229350" y="793175"/>
            <a:ext cx="4029900" cy="138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 b="0" sz="1800"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 b="0" sz="1800"/>
            </a:lvl2pPr>
            <a:lvl3pPr indent="-406400" lvl="2" marL="1371600"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Font typeface="Inter"/>
              <a:buChar char="●"/>
              <a:defRPr sz="1800">
                <a:latin typeface="Inter"/>
                <a:ea typeface="Inter"/>
                <a:cs typeface="Inter"/>
                <a:sym typeface="Inter"/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58" name="Google Shape;58;p13"/>
          <p:cNvSpPr txBox="1"/>
          <p:nvPr>
            <p:ph type="title"/>
          </p:nvPr>
        </p:nvSpPr>
        <p:spPr>
          <a:xfrm>
            <a:off x="952500" y="403400"/>
            <a:ext cx="8128800" cy="23805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59" name="Google Shape;59;p13"/>
          <p:cNvSpPr/>
          <p:nvPr>
            <p:ph idx="8" type="pic"/>
          </p:nvPr>
        </p:nvSpPr>
        <p:spPr>
          <a:xfrm>
            <a:off x="0" y="3739750"/>
            <a:ext cx="18288000" cy="6555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623400" y="4301700"/>
            <a:ext cx="17041200" cy="1683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623400" y="2304950"/>
            <a:ext cx="17041200" cy="6832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-457200" lvl="0" marL="457200">
              <a:spcBef>
                <a:spcPts val="0"/>
              </a:spcBef>
              <a:spcAft>
                <a:spcPts val="0"/>
              </a:spcAft>
              <a:buSzPts val="3600"/>
              <a:buChar char="●"/>
              <a:defRPr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406400" lvl="2" marL="1371600"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3pPr>
            <a:lvl4pPr indent="-406400" lvl="3" marL="1828800"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4pPr>
            <a:lvl5pPr indent="-406400" lvl="4" marL="22860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5pPr>
            <a:lvl6pPr indent="-406400" lvl="5" marL="2743200"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6pPr>
            <a:lvl7pPr indent="-406400" lvl="6" marL="3200400"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7pPr>
            <a:lvl8pPr indent="-406400" lvl="7" marL="36576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8pPr>
            <a:lvl9pPr indent="-406400" lvl="8" marL="4114800"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623400" y="2304950"/>
            <a:ext cx="7999800" cy="6832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-406400" lvl="0" marL="457200"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81000" lvl="3" marL="18288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indent="-381000" lvl="4" marL="2286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indent="-381000" lvl="5" marL="27432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indent="-381000" lvl="6" marL="32004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indent="-381000" lvl="7" marL="36576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indent="-381000" lvl="8" marL="41148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9664800" y="2304950"/>
            <a:ext cx="7999800" cy="6832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-406400" lvl="0" marL="457200"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81000" lvl="3" marL="18288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indent="-381000" lvl="4" marL="2286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indent="-381000" lvl="5" marL="27432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indent="-381000" lvl="6" marL="32004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indent="-381000" lvl="7" marL="36576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indent="-381000" lvl="8" marL="41148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623400" y="1111200"/>
            <a:ext cx="5616000" cy="1511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623400" y="2779200"/>
            <a:ext cx="5616000" cy="6358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81000" lvl="3" marL="18288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indent="-381000" lvl="4" marL="2286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indent="-381000" lvl="5" marL="27432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indent="-381000" lvl="6" marL="32004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indent="-381000" lvl="7" marL="36576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indent="-381000" lvl="8" marL="41148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980500" y="900300"/>
            <a:ext cx="12735600" cy="81816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9144000" y="-250"/>
            <a:ext cx="9144000" cy="10287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531000" y="2466350"/>
            <a:ext cx="8090400" cy="2964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1pPr>
            <a:lvl2pPr lvl="1" algn="ctr"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2pPr>
            <a:lvl3pPr lvl="2" algn="ctr"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3pPr>
            <a:lvl4pPr lvl="3" algn="ctr"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4pPr>
            <a:lvl5pPr lvl="4" algn="ctr"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5pPr>
            <a:lvl6pPr lvl="5" algn="ctr"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6pPr>
            <a:lvl7pPr lvl="6" algn="ctr"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7pPr>
            <a:lvl8pPr lvl="7" algn="ctr"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8pPr>
            <a:lvl9pPr lvl="8" algn="ctr"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531000" y="5606150"/>
            <a:ext cx="8090400" cy="24702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9879000" y="1448150"/>
            <a:ext cx="7674000" cy="7390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rmAutofit/>
          </a:bodyPr>
          <a:lstStyle>
            <a:lvl1pPr indent="-457200" lvl="0" marL="457200">
              <a:spcBef>
                <a:spcPts val="0"/>
              </a:spcBef>
              <a:spcAft>
                <a:spcPts val="0"/>
              </a:spcAft>
              <a:buSzPts val="3600"/>
              <a:buChar char="●"/>
              <a:defRPr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406400" lvl="2" marL="1371600"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3pPr>
            <a:lvl4pPr indent="-406400" lvl="3" marL="1828800"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4pPr>
            <a:lvl5pPr indent="-406400" lvl="4" marL="22860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5pPr>
            <a:lvl6pPr indent="-406400" lvl="5" marL="2743200"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6pPr>
            <a:lvl7pPr indent="-406400" lvl="6" marL="3200400"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7pPr>
            <a:lvl8pPr indent="-406400" lvl="7" marL="36576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8pPr>
            <a:lvl9pPr indent="-406400" lvl="8" marL="4114800"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623400" y="8461150"/>
            <a:ext cx="11997600" cy="1210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623400" y="2304950"/>
            <a:ext cx="17041200" cy="6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-4572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Char char="●"/>
              <a:defRPr sz="3600">
                <a:solidFill>
                  <a:schemeClr val="dk2"/>
                </a:solidFill>
              </a:defRPr>
            </a:lvl1pPr>
            <a:lvl2pPr indent="-4064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○"/>
              <a:defRPr sz="2800">
                <a:solidFill>
                  <a:schemeClr val="dk2"/>
                </a:solidFill>
              </a:defRPr>
            </a:lvl2pPr>
            <a:lvl3pPr indent="-4064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■"/>
              <a:defRPr sz="2800">
                <a:solidFill>
                  <a:schemeClr val="dk2"/>
                </a:solidFill>
              </a:defRPr>
            </a:lvl3pPr>
            <a:lvl4pPr indent="-4064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●"/>
              <a:defRPr sz="2800">
                <a:solidFill>
                  <a:schemeClr val="dk2"/>
                </a:solidFill>
              </a:defRPr>
            </a:lvl4pPr>
            <a:lvl5pPr indent="-4064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○"/>
              <a:defRPr sz="2800">
                <a:solidFill>
                  <a:schemeClr val="dk2"/>
                </a:solidFill>
              </a:defRPr>
            </a:lvl5pPr>
            <a:lvl6pPr indent="-4064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■"/>
              <a:defRPr sz="2800">
                <a:solidFill>
                  <a:schemeClr val="dk2"/>
                </a:solidFill>
              </a:defRPr>
            </a:lvl6pPr>
            <a:lvl7pPr indent="-4064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●"/>
              <a:defRPr sz="2800">
                <a:solidFill>
                  <a:schemeClr val="dk2"/>
                </a:solidFill>
              </a:defRPr>
            </a:lvl7pPr>
            <a:lvl8pPr indent="-4064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○"/>
              <a:defRPr sz="2800">
                <a:solidFill>
                  <a:schemeClr val="dk2"/>
                </a:solidFill>
              </a:defRPr>
            </a:lvl8pPr>
            <a:lvl9pPr indent="-4064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■"/>
              <a:defRPr sz="2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>
            <a:lvl1pPr lvl="0" algn="r">
              <a:buNone/>
              <a:defRPr sz="2000">
                <a:solidFill>
                  <a:schemeClr val="dk2"/>
                </a:solidFill>
              </a:defRPr>
            </a:lvl1pPr>
            <a:lvl2pPr lvl="1" algn="r">
              <a:buNone/>
              <a:defRPr sz="2000">
                <a:solidFill>
                  <a:schemeClr val="dk2"/>
                </a:solidFill>
              </a:defRPr>
            </a:lvl2pPr>
            <a:lvl3pPr lvl="2" algn="r">
              <a:buNone/>
              <a:defRPr sz="2000">
                <a:solidFill>
                  <a:schemeClr val="dk2"/>
                </a:solidFill>
              </a:defRPr>
            </a:lvl3pPr>
            <a:lvl4pPr lvl="3" algn="r">
              <a:buNone/>
              <a:defRPr sz="2000">
                <a:solidFill>
                  <a:schemeClr val="dk2"/>
                </a:solidFill>
              </a:defRPr>
            </a:lvl4pPr>
            <a:lvl5pPr lvl="4" algn="r">
              <a:buNone/>
              <a:defRPr sz="2000">
                <a:solidFill>
                  <a:schemeClr val="dk2"/>
                </a:solidFill>
              </a:defRPr>
            </a:lvl5pPr>
            <a:lvl6pPr lvl="5" algn="r">
              <a:buNone/>
              <a:defRPr sz="2000">
                <a:solidFill>
                  <a:schemeClr val="dk2"/>
                </a:solidFill>
              </a:defRPr>
            </a:lvl6pPr>
            <a:lvl7pPr lvl="6" algn="r">
              <a:buNone/>
              <a:defRPr sz="2000">
                <a:solidFill>
                  <a:schemeClr val="dk2"/>
                </a:solidFill>
              </a:defRPr>
            </a:lvl7pPr>
            <a:lvl8pPr lvl="7" algn="r">
              <a:buNone/>
              <a:defRPr sz="2000">
                <a:solidFill>
                  <a:schemeClr val="dk2"/>
                </a:solidFill>
              </a:defRPr>
            </a:lvl8pPr>
            <a:lvl9pPr lvl="8" algn="r">
              <a:buNone/>
              <a:defRPr sz="2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8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0" Type="http://schemas.openxmlformats.org/officeDocument/2006/relationships/image" Target="../media/image16.jpg"/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11.png"/><Relationship Id="rId9" Type="http://schemas.openxmlformats.org/officeDocument/2006/relationships/image" Target="../media/image17.jp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7" Type="http://schemas.openxmlformats.org/officeDocument/2006/relationships/image" Target="../media/image14.png"/><Relationship Id="rId8" Type="http://schemas.openxmlformats.org/officeDocument/2006/relationships/image" Target="../media/image15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slide" Target="/ppt/slides/slide1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9.png"/><Relationship Id="rId5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/>
        </p:nvSpPr>
        <p:spPr>
          <a:xfrm>
            <a:off x="1028700" y="450800"/>
            <a:ext cx="11902800" cy="23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579">
                <a:latin typeface="Inter SemiBold"/>
                <a:ea typeface="Inter SemiBold"/>
                <a:cs typeface="Inter SemiBold"/>
                <a:sym typeface="Inter SemiBold"/>
              </a:rPr>
              <a:t>Relay </a:t>
            </a:r>
            <a:r>
              <a:rPr b="1" lang="en-US" sz="7579">
                <a:latin typeface="Inter SemiBold"/>
                <a:ea typeface="Inter SemiBold"/>
                <a:cs typeface="Inter SemiBold"/>
                <a:sym typeface="Inter SemiBold"/>
              </a:rPr>
              <a:t>Overcurrent Protection Simulation</a:t>
            </a:r>
            <a:endParaRPr b="1" sz="7579">
              <a:latin typeface="Inter SemiBold"/>
              <a:ea typeface="Inter SemiBold"/>
              <a:cs typeface="Inter SemiBold"/>
              <a:sym typeface="Inter Semi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4"/>
          <p:cNvSpPr txBox="1"/>
          <p:nvPr/>
        </p:nvSpPr>
        <p:spPr>
          <a:xfrm>
            <a:off x="1028700" y="3138825"/>
            <a:ext cx="3386400" cy="2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1599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Zane Richards &amp; Nate Fischer</a:t>
            </a:r>
            <a:endParaRPr i="1">
              <a:solidFill>
                <a:schemeClr val="dk1"/>
              </a:solidFill>
            </a:endParaRPr>
          </a:p>
        </p:txBody>
      </p:sp>
      <p:sp>
        <p:nvSpPr>
          <p:cNvPr id="66" name="Google Shape;66;p14"/>
          <p:cNvSpPr txBox="1"/>
          <p:nvPr/>
        </p:nvSpPr>
        <p:spPr>
          <a:xfrm>
            <a:off x="14674400" y="3138825"/>
            <a:ext cx="2585100" cy="2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>
                <a:latin typeface="Inter"/>
                <a:ea typeface="Inter"/>
                <a:cs typeface="Inter"/>
                <a:sym typeface="Inter"/>
              </a:rPr>
              <a:t>November </a:t>
            </a:r>
            <a:r>
              <a:rPr lang="en-US" sz="1599">
                <a:latin typeface="Inter"/>
                <a:ea typeface="Inter"/>
                <a:cs typeface="Inter"/>
                <a:sym typeface="Inter"/>
              </a:rPr>
              <a:t>20</a:t>
            </a:r>
            <a:r>
              <a:rPr b="0" i="0" lang="en-US" sz="1599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, 202</a:t>
            </a:r>
            <a:r>
              <a:rPr lang="en-US" sz="1599">
                <a:latin typeface="Inter"/>
                <a:ea typeface="Inter"/>
                <a:cs typeface="Inter"/>
                <a:sym typeface="Inter"/>
              </a:rPr>
              <a:t>5</a:t>
            </a:r>
            <a:endParaRPr/>
          </a:p>
        </p:txBody>
      </p:sp>
      <p:pic>
        <p:nvPicPr>
          <p:cNvPr id="67" name="Google Shape;67;p14" title="thomas-richter-B09tL5bSQJk-unsplash.jpg"/>
          <p:cNvPicPr preferRelativeResize="0"/>
          <p:nvPr/>
        </p:nvPicPr>
        <p:blipFill rotWithShape="1">
          <a:blip r:embed="rId3">
            <a:alphaModFix/>
          </a:blip>
          <a:srcRect b="11900" l="-970" r="970" t="36199"/>
          <a:stretch/>
        </p:blipFill>
        <p:spPr>
          <a:xfrm>
            <a:off x="-639592" y="3739750"/>
            <a:ext cx="18927590" cy="6547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3"/>
          <p:cNvSpPr txBox="1"/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MATLAB Simulation Overview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6" name="Google Shape;166;p23"/>
          <p:cNvSpPr txBox="1"/>
          <p:nvPr>
            <p:ph type="title"/>
          </p:nvPr>
        </p:nvSpPr>
        <p:spPr>
          <a:xfrm>
            <a:off x="623400" y="1839725"/>
            <a:ext cx="170412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>
                <a:latin typeface="Inter"/>
                <a:ea typeface="Inter"/>
                <a:cs typeface="Inter"/>
                <a:sym typeface="Inter"/>
              </a:rPr>
              <a:t>Model our system mathematically in MATLAB and plot relay behavior:</a:t>
            </a:r>
            <a:endParaRPr sz="35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7" name="Google Shape;167;p23"/>
          <p:cNvSpPr/>
          <p:nvPr/>
        </p:nvSpPr>
        <p:spPr>
          <a:xfrm>
            <a:off x="2179200" y="2988225"/>
            <a:ext cx="5828700" cy="3001200"/>
          </a:xfrm>
          <a:prstGeom prst="roundRect">
            <a:avLst>
              <a:gd fmla="val 16667" name="adj"/>
            </a:avLst>
          </a:prstGeom>
          <a:solidFill>
            <a:srgbClr val="F0F6FC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/>
              <a:t>1. </a:t>
            </a:r>
            <a:r>
              <a:rPr b="1" lang="en-US" sz="3000"/>
              <a:t>Input Key System Parameters </a:t>
            </a:r>
            <a:r>
              <a:rPr lang="en-US" sz="3000"/>
              <a:t>(Feeder voltage, CT ratio, breakpoint currents, etc.)</a:t>
            </a:r>
            <a:endParaRPr sz="3000"/>
          </a:p>
        </p:txBody>
      </p:sp>
      <p:sp>
        <p:nvSpPr>
          <p:cNvPr id="168" name="Google Shape;168;p23"/>
          <p:cNvSpPr/>
          <p:nvPr/>
        </p:nvSpPr>
        <p:spPr>
          <a:xfrm>
            <a:off x="9747825" y="2988225"/>
            <a:ext cx="5828700" cy="3001200"/>
          </a:xfrm>
          <a:prstGeom prst="roundRect">
            <a:avLst>
              <a:gd fmla="val 16667" name="adj"/>
            </a:avLst>
          </a:prstGeom>
          <a:solidFill>
            <a:srgbClr val="F0F6FC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/>
              <a:t>2. Compute Fault Currents </a:t>
            </a:r>
            <a:r>
              <a:rPr lang="en-US" sz="3000"/>
              <a:t>(both regular and stepped down values)</a:t>
            </a:r>
            <a:endParaRPr sz="3000"/>
          </a:p>
        </p:txBody>
      </p:sp>
      <p:sp>
        <p:nvSpPr>
          <p:cNvPr id="169" name="Google Shape;169;p23"/>
          <p:cNvSpPr/>
          <p:nvPr/>
        </p:nvSpPr>
        <p:spPr>
          <a:xfrm>
            <a:off x="2179200" y="6724700"/>
            <a:ext cx="5828700" cy="3001200"/>
          </a:xfrm>
          <a:prstGeom prst="roundRect">
            <a:avLst>
              <a:gd fmla="val 16667" name="adj"/>
            </a:avLst>
          </a:prstGeom>
          <a:solidFill>
            <a:srgbClr val="F0F6FC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/>
              <a:t>3. Generate a Time-Current Curve </a:t>
            </a:r>
            <a:r>
              <a:rPr lang="en-US" sz="3000"/>
              <a:t>based on the IEC formula</a:t>
            </a:r>
            <a:endParaRPr sz="3000"/>
          </a:p>
        </p:txBody>
      </p:sp>
      <p:sp>
        <p:nvSpPr>
          <p:cNvPr id="170" name="Google Shape;170;p23"/>
          <p:cNvSpPr/>
          <p:nvPr/>
        </p:nvSpPr>
        <p:spPr>
          <a:xfrm>
            <a:off x="9747825" y="6724700"/>
            <a:ext cx="5828700" cy="3001200"/>
          </a:xfrm>
          <a:prstGeom prst="roundRect">
            <a:avLst>
              <a:gd fmla="val 16667" name="adj"/>
            </a:avLst>
          </a:prstGeom>
          <a:solidFill>
            <a:srgbClr val="F0F6FC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/>
              <a:t>Analyze Relay Behavior &amp; Trip Times</a:t>
            </a:r>
            <a:endParaRPr b="1" sz="3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4"/>
          <p:cNvSpPr txBox="1"/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24"/>
          <p:cNvSpPr txBox="1"/>
          <p:nvPr>
            <p:ph idx="1" type="body"/>
          </p:nvPr>
        </p:nvSpPr>
        <p:spPr>
          <a:xfrm>
            <a:off x="623400" y="2304950"/>
            <a:ext cx="17041200" cy="6832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2400"/>
              </a:spcAft>
              <a:buNone/>
            </a:pPr>
            <a:r>
              <a:t/>
            </a:r>
            <a:endParaRPr/>
          </a:p>
        </p:txBody>
      </p:sp>
      <p:pic>
        <p:nvPicPr>
          <p:cNvPr id="177" name="Google Shape;17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6750" y="2762200"/>
            <a:ext cx="14102774" cy="394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6"/>
          <p:cNvSpPr txBox="1"/>
          <p:nvPr>
            <p:ph type="title"/>
          </p:nvPr>
        </p:nvSpPr>
        <p:spPr>
          <a:xfrm>
            <a:off x="623400" y="1042275"/>
            <a:ext cx="79998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300" u="sng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Interpretations &amp; Limitations</a:t>
            </a:r>
            <a:endParaRPr b="1" sz="4300" u="sng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88" name="Google Shape;188;p26"/>
          <p:cNvSpPr txBox="1"/>
          <p:nvPr>
            <p:ph idx="1" type="body"/>
          </p:nvPr>
        </p:nvSpPr>
        <p:spPr>
          <a:xfrm>
            <a:off x="623400" y="2304800"/>
            <a:ext cx="7999800" cy="6832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rmAutofit lnSpcReduction="20000"/>
          </a:bodyPr>
          <a:lstStyle/>
          <a:p>
            <a:pPr indent="-482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●"/>
            </a:pPr>
            <a:r>
              <a:rPr lang="en-US" sz="4000"/>
              <a:t>Our simulation behaves realistically</a:t>
            </a:r>
            <a:endParaRPr sz="4000"/>
          </a:p>
          <a:p>
            <a:pPr indent="-482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○"/>
            </a:pPr>
            <a:r>
              <a:rPr lang="en-US" sz="4000"/>
              <a:t>Extreme faults clear instantly, weaker faults clear </a:t>
            </a:r>
            <a:r>
              <a:rPr lang="en-US" sz="4000"/>
              <a:t>with</a:t>
            </a:r>
            <a:r>
              <a:rPr lang="en-US" sz="4000"/>
              <a:t> delay to reduce miscoordination</a:t>
            </a:r>
            <a:endParaRPr sz="4000"/>
          </a:p>
          <a:p>
            <a:pPr indent="-482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●"/>
            </a:pPr>
            <a:r>
              <a:rPr lang="en-US" sz="4000"/>
              <a:t>Line-to-Line and SLG faults were approximated</a:t>
            </a:r>
            <a:endParaRPr sz="4000"/>
          </a:p>
          <a:p>
            <a:pPr indent="-482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●"/>
            </a:pPr>
            <a:r>
              <a:rPr lang="en-US" sz="4000"/>
              <a:t>No </a:t>
            </a:r>
            <a:r>
              <a:rPr lang="en-US" sz="4000"/>
              <a:t>transient</a:t>
            </a:r>
            <a:r>
              <a:rPr lang="en-US" sz="4000"/>
              <a:t> modeling or DC offset implementation</a:t>
            </a:r>
            <a:endParaRPr b="1" sz="4000"/>
          </a:p>
          <a:p>
            <a:pPr indent="0" lvl="0" marL="0" rtl="0" algn="l">
              <a:spcBef>
                <a:spcPts val="2400"/>
              </a:spcBef>
              <a:spcAft>
                <a:spcPts val="24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7"/>
          <p:cNvSpPr txBox="1"/>
          <p:nvPr>
            <p:ph type="title"/>
          </p:nvPr>
        </p:nvSpPr>
        <p:spPr>
          <a:xfrm>
            <a:off x="1536975" y="716050"/>
            <a:ext cx="79998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300" u="sng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Possible Improvements</a:t>
            </a:r>
            <a:endParaRPr b="1" sz="4300" u="sng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94" name="Google Shape;194;p27"/>
          <p:cNvSpPr txBox="1"/>
          <p:nvPr>
            <p:ph idx="1" type="body"/>
          </p:nvPr>
        </p:nvSpPr>
        <p:spPr>
          <a:xfrm>
            <a:off x="1797975" y="2544050"/>
            <a:ext cx="7999800" cy="6832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rmAutofit/>
          </a:bodyPr>
          <a:lstStyle/>
          <a:p>
            <a:pPr indent="-482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●"/>
            </a:pPr>
            <a:r>
              <a:rPr lang="en-US" sz="4000"/>
              <a:t>Apply coordination with downstream devices</a:t>
            </a:r>
            <a:endParaRPr sz="4000"/>
          </a:p>
          <a:p>
            <a:pPr indent="-482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●"/>
            </a:pPr>
            <a:r>
              <a:rPr lang="en-US" sz="4000"/>
              <a:t>Simulate recloser curves</a:t>
            </a:r>
            <a:endParaRPr sz="4000"/>
          </a:p>
          <a:p>
            <a:pPr indent="-482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●"/>
            </a:pPr>
            <a:r>
              <a:rPr lang="en-US" sz="4000"/>
              <a:t>Improve calculations of fault currents</a:t>
            </a:r>
            <a:endParaRPr sz="4000"/>
          </a:p>
          <a:p>
            <a:pPr indent="-482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●"/>
            </a:pPr>
            <a:r>
              <a:rPr lang="en-US" sz="4000"/>
              <a:t>Compare IEC vs. IEEE curves</a:t>
            </a:r>
            <a:endParaRPr sz="4000"/>
          </a:p>
          <a:p>
            <a:pPr indent="0" lvl="0" marL="0" rtl="0" algn="l">
              <a:spcBef>
                <a:spcPts val="2400"/>
              </a:spcBef>
              <a:spcAft>
                <a:spcPts val="24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54126" y="7145952"/>
            <a:ext cx="2112350" cy="2112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79551" y="7145952"/>
            <a:ext cx="2112350" cy="2112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28701" y="7145952"/>
            <a:ext cx="2112350" cy="2112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28699" y="1028698"/>
            <a:ext cx="6566399" cy="5905956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/>
          <p:cNvSpPr txBox="1"/>
          <p:nvPr/>
        </p:nvSpPr>
        <p:spPr>
          <a:xfrm>
            <a:off x="8176152" y="1028700"/>
            <a:ext cx="90831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Why Grid Protection Matters</a:t>
            </a:r>
            <a:endParaRPr b="1" sz="4800">
              <a:solidFill>
                <a:schemeClr val="accent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77" name="Google Shape;77;p15" title="Screenshot 2025-10-14 at 11.39.02 AM.png"/>
          <p:cNvPicPr preferRelativeResize="0"/>
          <p:nvPr/>
        </p:nvPicPr>
        <p:blipFill rotWithShape="1">
          <a:blip r:embed="rId7">
            <a:alphaModFix/>
          </a:blip>
          <a:srcRect b="0" l="8420" r="29255" t="0"/>
          <a:stretch/>
        </p:blipFill>
        <p:spPr>
          <a:xfrm>
            <a:off x="1025500" y="1028700"/>
            <a:ext cx="6566400" cy="5905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5" title="american-public-power-association-AA5v6sMcalY-unsplash.jpg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028699" y="7145950"/>
            <a:ext cx="2112348" cy="2112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5" title="michael-pointner-0f7ogH3AEek-unsplash.jpg"/>
          <p:cNvPicPr preferRelativeResize="0"/>
          <p:nvPr/>
        </p:nvPicPr>
        <p:blipFill rotWithShape="1">
          <a:blip r:embed="rId9">
            <a:alphaModFix/>
          </a:blip>
          <a:srcRect b="0" l="0" r="34110" t="0"/>
          <a:stretch/>
        </p:blipFill>
        <p:spPr>
          <a:xfrm>
            <a:off x="3254125" y="7145950"/>
            <a:ext cx="2088202" cy="2112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5" title="vlad-burac-rIVlxt5ROrM-unsplash.jpg"/>
          <p:cNvPicPr preferRelativeResize="0"/>
          <p:nvPr/>
        </p:nvPicPr>
        <p:blipFill rotWithShape="1">
          <a:blip r:embed="rId10">
            <a:alphaModFix/>
          </a:blip>
          <a:srcRect b="0" l="21874" r="21879" t="0"/>
          <a:stretch/>
        </p:blipFill>
        <p:spPr>
          <a:xfrm>
            <a:off x="5479550" y="7145950"/>
            <a:ext cx="2112348" cy="211235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5"/>
          <p:cNvSpPr txBox="1"/>
          <p:nvPr/>
        </p:nvSpPr>
        <p:spPr>
          <a:xfrm>
            <a:off x="8269075" y="2254750"/>
            <a:ext cx="9324900" cy="700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The electrical grid needs protection because faults happen:</a:t>
            </a:r>
            <a:endParaRPr sz="3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57200" lvl="0" marL="13716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Char char="●"/>
            </a:pPr>
            <a:r>
              <a:rPr lang="en-US"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Short circuits, trees touching lines, </a:t>
            </a:r>
            <a:r>
              <a:rPr lang="en-US"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equipment</a:t>
            </a:r>
            <a:r>
              <a:rPr lang="en-US"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failure, etc.</a:t>
            </a:r>
            <a:endParaRPr sz="3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Faults cause very large currents which can:</a:t>
            </a:r>
            <a:endParaRPr sz="3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57200" lvl="0" marL="9144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Char char="●"/>
            </a:pPr>
            <a:r>
              <a:rPr lang="en-US"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Damage equipment</a:t>
            </a:r>
            <a:endParaRPr sz="3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572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Char char="●"/>
            </a:pPr>
            <a:r>
              <a:rPr lang="en-US"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Cause fires</a:t>
            </a:r>
            <a:endParaRPr sz="3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572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Char char="●"/>
            </a:pPr>
            <a:r>
              <a:rPr lang="en-US"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Create large blackouts</a:t>
            </a:r>
            <a:endParaRPr sz="3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Protection systems detect abnormal electrical conditions and disconnect the damaged part of the system.</a:t>
            </a:r>
            <a:endParaRPr sz="3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409845"/>
            <a:ext cx="18288000" cy="4875609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6"/>
          <p:cNvSpPr/>
          <p:nvPr/>
        </p:nvSpPr>
        <p:spPr>
          <a:xfrm>
            <a:off x="1104687" y="3032272"/>
            <a:ext cx="201641" cy="201641"/>
          </a:xfrm>
          <a:custGeom>
            <a:rect b="b" l="l" r="r" t="t"/>
            <a:pathLst>
              <a:path extrusionOk="0" h="6350000" w="6350000">
                <a:moveTo>
                  <a:pt x="3175000" y="0"/>
                </a:moveTo>
                <a:cubicBezTo>
                  <a:pt x="1421496" y="0"/>
                  <a:pt x="0" y="1421496"/>
                  <a:pt x="0" y="3175000"/>
                </a:cubicBezTo>
                <a:cubicBezTo>
                  <a:pt x="0" y="4928504"/>
                  <a:pt x="1421496" y="6350000"/>
                  <a:pt x="3175000" y="6350000"/>
                </a:cubicBezTo>
                <a:cubicBezTo>
                  <a:pt x="4928504" y="6350000"/>
                  <a:pt x="6350000" y="4928504"/>
                  <a:pt x="6350000" y="3175000"/>
                </a:cubicBezTo>
                <a:cubicBezTo>
                  <a:pt x="6350000" y="1421496"/>
                  <a:pt x="4928504" y="0"/>
                  <a:pt x="3175000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8" name="Google Shape;88;p16"/>
          <p:cNvCxnSpPr/>
          <p:nvPr/>
        </p:nvCxnSpPr>
        <p:spPr>
          <a:xfrm flipH="1" rot="10800000">
            <a:off x="1306327" y="3115257"/>
            <a:ext cx="4088044" cy="17406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9" name="Google Shape;89;p16"/>
          <p:cNvCxnSpPr/>
          <p:nvPr/>
        </p:nvCxnSpPr>
        <p:spPr>
          <a:xfrm>
            <a:off x="5596012" y="3114828"/>
            <a:ext cx="4085788" cy="429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0" name="Google Shape;90;p16"/>
          <p:cNvCxnSpPr/>
          <p:nvPr/>
        </p:nvCxnSpPr>
        <p:spPr>
          <a:xfrm flipH="1" rot="10800000">
            <a:off x="9883441" y="3108434"/>
            <a:ext cx="4010934" cy="6656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1" name="Google Shape;91;p16"/>
          <p:cNvCxnSpPr/>
          <p:nvPr/>
        </p:nvCxnSpPr>
        <p:spPr>
          <a:xfrm>
            <a:off x="13522510" y="3108116"/>
            <a:ext cx="373679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2" name="Google Shape;92;p16"/>
          <p:cNvSpPr/>
          <p:nvPr/>
        </p:nvSpPr>
        <p:spPr>
          <a:xfrm>
            <a:off x="5394371" y="3014007"/>
            <a:ext cx="201641" cy="201641"/>
          </a:xfrm>
          <a:custGeom>
            <a:rect b="b" l="l" r="r" t="t"/>
            <a:pathLst>
              <a:path extrusionOk="0" h="6350000" w="6350000">
                <a:moveTo>
                  <a:pt x="3175000" y="0"/>
                </a:moveTo>
                <a:cubicBezTo>
                  <a:pt x="1421496" y="0"/>
                  <a:pt x="0" y="1421496"/>
                  <a:pt x="0" y="3175000"/>
                </a:cubicBezTo>
                <a:cubicBezTo>
                  <a:pt x="0" y="4928504"/>
                  <a:pt x="1421496" y="6350000"/>
                  <a:pt x="3175000" y="6350000"/>
                </a:cubicBezTo>
                <a:cubicBezTo>
                  <a:pt x="4928504" y="6350000"/>
                  <a:pt x="6350000" y="4928504"/>
                  <a:pt x="6350000" y="3175000"/>
                </a:cubicBezTo>
                <a:cubicBezTo>
                  <a:pt x="6350000" y="1421496"/>
                  <a:pt x="4928504" y="0"/>
                  <a:pt x="3175000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6"/>
          <p:cNvSpPr/>
          <p:nvPr/>
        </p:nvSpPr>
        <p:spPr>
          <a:xfrm>
            <a:off x="9681800" y="3014436"/>
            <a:ext cx="201641" cy="201641"/>
          </a:xfrm>
          <a:custGeom>
            <a:rect b="b" l="l" r="r" t="t"/>
            <a:pathLst>
              <a:path extrusionOk="0" h="6350000" w="6350000">
                <a:moveTo>
                  <a:pt x="3175000" y="0"/>
                </a:moveTo>
                <a:cubicBezTo>
                  <a:pt x="1421496" y="0"/>
                  <a:pt x="0" y="1421496"/>
                  <a:pt x="0" y="3175000"/>
                </a:cubicBezTo>
                <a:cubicBezTo>
                  <a:pt x="0" y="4928504"/>
                  <a:pt x="1421496" y="6350000"/>
                  <a:pt x="3175000" y="6350000"/>
                </a:cubicBezTo>
                <a:cubicBezTo>
                  <a:pt x="4928504" y="6350000"/>
                  <a:pt x="6350000" y="4928504"/>
                  <a:pt x="6350000" y="3175000"/>
                </a:cubicBezTo>
                <a:cubicBezTo>
                  <a:pt x="6350000" y="1421496"/>
                  <a:pt x="4928504" y="0"/>
                  <a:pt x="3175000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6"/>
          <p:cNvSpPr/>
          <p:nvPr/>
        </p:nvSpPr>
        <p:spPr>
          <a:xfrm>
            <a:off x="13793555" y="3014007"/>
            <a:ext cx="201641" cy="201641"/>
          </a:xfrm>
          <a:custGeom>
            <a:rect b="b" l="l" r="r" t="t"/>
            <a:pathLst>
              <a:path extrusionOk="0" h="6350000" w="6350000">
                <a:moveTo>
                  <a:pt x="3175000" y="0"/>
                </a:moveTo>
                <a:cubicBezTo>
                  <a:pt x="1421496" y="0"/>
                  <a:pt x="0" y="1421496"/>
                  <a:pt x="0" y="3175000"/>
                </a:cubicBezTo>
                <a:cubicBezTo>
                  <a:pt x="0" y="4928504"/>
                  <a:pt x="1421496" y="6350000"/>
                  <a:pt x="3175000" y="6350000"/>
                </a:cubicBezTo>
                <a:cubicBezTo>
                  <a:pt x="4928504" y="6350000"/>
                  <a:pt x="6350000" y="4928504"/>
                  <a:pt x="6350000" y="3175000"/>
                </a:cubicBezTo>
                <a:cubicBezTo>
                  <a:pt x="6350000" y="1421496"/>
                  <a:pt x="4928504" y="0"/>
                  <a:pt x="3175000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6"/>
          <p:cNvSpPr txBox="1"/>
          <p:nvPr/>
        </p:nvSpPr>
        <p:spPr>
          <a:xfrm>
            <a:off x="1028700" y="962025"/>
            <a:ext cx="162306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Project Goal &amp; Scope</a:t>
            </a:r>
            <a:endParaRPr sz="6000">
              <a:solidFill>
                <a:schemeClr val="accent1"/>
              </a:solidFill>
            </a:endParaRPr>
          </a:p>
        </p:txBody>
      </p:sp>
      <p:sp>
        <p:nvSpPr>
          <p:cNvPr id="96" name="Google Shape;96;p16"/>
          <p:cNvSpPr txBox="1"/>
          <p:nvPr/>
        </p:nvSpPr>
        <p:spPr>
          <a:xfrm>
            <a:off x="473650" y="3685550"/>
            <a:ext cx="42690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3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799">
                <a:latin typeface="Inter"/>
                <a:ea typeface="Inter"/>
                <a:cs typeface="Inter"/>
                <a:sym typeface="Inter"/>
              </a:rPr>
              <a:t>Model a 13.8kV Feeder</a:t>
            </a:r>
            <a:endParaRPr/>
          </a:p>
        </p:txBody>
      </p:sp>
      <p:sp>
        <p:nvSpPr>
          <p:cNvPr id="97" name="Google Shape;97;p16"/>
          <p:cNvSpPr txBox="1"/>
          <p:nvPr/>
        </p:nvSpPr>
        <p:spPr>
          <a:xfrm>
            <a:off x="4785075" y="3685550"/>
            <a:ext cx="42690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3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799">
                <a:latin typeface="Inter"/>
                <a:ea typeface="Inter"/>
                <a:cs typeface="Inter"/>
                <a:sym typeface="Inter"/>
              </a:rPr>
              <a:t>Calculate Fault Currents</a:t>
            </a:r>
            <a:endParaRPr/>
          </a:p>
        </p:txBody>
      </p:sp>
      <p:sp>
        <p:nvSpPr>
          <p:cNvPr id="98" name="Google Shape;98;p16"/>
          <p:cNvSpPr txBox="1"/>
          <p:nvPr/>
        </p:nvSpPr>
        <p:spPr>
          <a:xfrm>
            <a:off x="1028700" y="1722120"/>
            <a:ext cx="162306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1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6"/>
          <p:cNvSpPr txBox="1"/>
          <p:nvPr/>
        </p:nvSpPr>
        <p:spPr>
          <a:xfrm>
            <a:off x="1028700" y="217025"/>
            <a:ext cx="1545600" cy="2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1599" cap="none" strike="noStrike">
                <a:solidFill>
                  <a:schemeClr val="dk1"/>
                </a:solidFill>
                <a:uFill>
                  <a:noFill/>
                </a:uFill>
                <a:latin typeface="Inter"/>
                <a:ea typeface="Inter"/>
                <a:cs typeface="Inter"/>
                <a:sym typeface="Inter"/>
                <a:hlinkClick action="ppaction://hlinksldjump"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Brand Name</a:t>
            </a:r>
            <a:endParaRPr i="1">
              <a:solidFill>
                <a:schemeClr val="dk1"/>
              </a:solidFill>
            </a:endParaRPr>
          </a:p>
        </p:txBody>
      </p:sp>
      <p:sp>
        <p:nvSpPr>
          <p:cNvPr id="100" name="Google Shape;100;p16"/>
          <p:cNvSpPr txBox="1"/>
          <p:nvPr/>
        </p:nvSpPr>
        <p:spPr>
          <a:xfrm>
            <a:off x="5861815" y="217025"/>
            <a:ext cx="1093500" cy="2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99" cap="none" strike="noStrike">
                <a:solidFill>
                  <a:schemeClr val="dk1"/>
                </a:solidFill>
                <a:uFill>
                  <a:noFill/>
                </a:uFill>
                <a:latin typeface="Inter"/>
                <a:ea typeface="Inter"/>
                <a:cs typeface="Inter"/>
                <a:sym typeface="Inter"/>
                <a:hlinkClick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Contents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1" name="Google Shape;101;p16"/>
          <p:cNvSpPr txBox="1"/>
          <p:nvPr/>
        </p:nvSpPr>
        <p:spPr>
          <a:xfrm>
            <a:off x="7477362" y="217025"/>
            <a:ext cx="1397400" cy="2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99" cap="none" strike="noStrike">
                <a:solidFill>
                  <a:schemeClr val="dk1"/>
                </a:solidFill>
                <a:uFill>
                  <a:noFill/>
                </a:uFill>
                <a:latin typeface="Inter"/>
                <a:ea typeface="Inter"/>
                <a:cs typeface="Inter"/>
                <a:sym typeface="Inter"/>
                <a:hlinkClick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Introduction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2" name="Google Shape;102;p16"/>
          <p:cNvSpPr txBox="1"/>
          <p:nvPr/>
        </p:nvSpPr>
        <p:spPr>
          <a:xfrm>
            <a:off x="9312251" y="217025"/>
            <a:ext cx="1545600" cy="2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99" cap="none" strike="noStrike">
                <a:solidFill>
                  <a:schemeClr val="dk1"/>
                </a:solidFill>
                <a:uFill>
                  <a:noFill/>
                </a:uFill>
                <a:latin typeface="Inter"/>
                <a:ea typeface="Inter"/>
                <a:cs typeface="Inter"/>
                <a:sym typeface="Inter"/>
                <a:hlinkClick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Our Projects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3" name="Google Shape;103;p16"/>
          <p:cNvSpPr txBox="1"/>
          <p:nvPr/>
        </p:nvSpPr>
        <p:spPr>
          <a:xfrm>
            <a:off x="11326925" y="217025"/>
            <a:ext cx="1093500" cy="2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99" cap="none" strike="noStrike">
                <a:solidFill>
                  <a:schemeClr val="dk1"/>
                </a:solidFill>
                <a:uFill>
                  <a:noFill/>
                </a:uFill>
                <a:latin typeface="Inter"/>
                <a:ea typeface="Inter"/>
                <a:cs typeface="Inter"/>
                <a:sym typeface="Inter"/>
                <a:hlinkClick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About Us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4" name="Google Shape;104;p16"/>
          <p:cNvSpPr txBox="1"/>
          <p:nvPr/>
        </p:nvSpPr>
        <p:spPr>
          <a:xfrm>
            <a:off x="15713700" y="217025"/>
            <a:ext cx="1545600" cy="2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99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March 15, 2024</a:t>
            </a:r>
            <a:endParaRPr/>
          </a:p>
        </p:txBody>
      </p:sp>
      <p:sp>
        <p:nvSpPr>
          <p:cNvPr id="105" name="Google Shape;105;p16"/>
          <p:cNvSpPr txBox="1"/>
          <p:nvPr/>
        </p:nvSpPr>
        <p:spPr>
          <a:xfrm>
            <a:off x="13522488" y="3314138"/>
            <a:ext cx="4415700" cy="18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001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-US" sz="2799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Compare Relay Operation for 3 Fault Types</a:t>
            </a:r>
            <a:endParaRPr sz="4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6" name="Google Shape;106;p16"/>
          <p:cNvSpPr txBox="1"/>
          <p:nvPr/>
        </p:nvSpPr>
        <p:spPr>
          <a:xfrm>
            <a:off x="9524538" y="3429000"/>
            <a:ext cx="4269000" cy="13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3001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-US" sz="2799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MATLAB Implementation</a:t>
            </a:r>
            <a:endParaRPr sz="4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/>
          <p:nvPr>
            <p:ph type="title"/>
          </p:nvPr>
        </p:nvSpPr>
        <p:spPr>
          <a:xfrm>
            <a:off x="623400" y="618700"/>
            <a:ext cx="170412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2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System Overview</a:t>
            </a:r>
            <a:endParaRPr b="1" sz="72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7"/>
          <p:cNvSpPr txBox="1"/>
          <p:nvPr>
            <p:ph idx="1" type="body"/>
          </p:nvPr>
        </p:nvSpPr>
        <p:spPr>
          <a:xfrm>
            <a:off x="623400" y="3429000"/>
            <a:ext cx="5326800" cy="57087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rmAutofit lnSpcReduction="20000"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-US" sz="3000"/>
              <a:t>The system that is being </a:t>
            </a:r>
            <a:r>
              <a:rPr lang="en-US" sz="3000"/>
              <a:t>simulated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-US" sz="3000"/>
              <a:t>Part of the power distribution system that carries electricity from a substation to neighborhoods, businesses, etc.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-US" sz="3000"/>
              <a:t>The “main branch” of a local distribution grid</a:t>
            </a:r>
            <a:endParaRPr sz="3000"/>
          </a:p>
          <a:p>
            <a:pPr indent="0" lvl="0" marL="0" rtl="0" algn="l">
              <a:spcBef>
                <a:spcPts val="2400"/>
              </a:spcBef>
              <a:spcAft>
                <a:spcPts val="240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7"/>
          <p:cNvSpPr txBox="1"/>
          <p:nvPr>
            <p:ph idx="1" type="body"/>
          </p:nvPr>
        </p:nvSpPr>
        <p:spPr>
          <a:xfrm>
            <a:off x="6480600" y="3429000"/>
            <a:ext cx="5326800" cy="57087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rm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-US" sz="3000"/>
              <a:t>First line of defense in feeder systems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-US" sz="3000"/>
              <a:t>Circuit breaker with a brain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-US" sz="3000"/>
              <a:t>Instantly breaks the circuit if there is an extreme fault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-US" sz="3000"/>
              <a:t>Waits a set amount of time before breaking the circuit if there is a non-extreme abnormality</a:t>
            </a:r>
            <a:endParaRPr sz="3000"/>
          </a:p>
        </p:txBody>
      </p:sp>
      <p:sp>
        <p:nvSpPr>
          <p:cNvPr id="114" name="Google Shape;114;p17"/>
          <p:cNvSpPr txBox="1"/>
          <p:nvPr>
            <p:ph idx="1" type="body"/>
          </p:nvPr>
        </p:nvSpPr>
        <p:spPr>
          <a:xfrm>
            <a:off x="12337800" y="3429000"/>
            <a:ext cx="5326800" cy="57087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rm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-US" sz="3000"/>
              <a:t>Power lines carry hundreds to thousands of amps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-US" sz="3000"/>
              <a:t>Current transformers scale down current so that it can be measured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-US" sz="3000"/>
              <a:t>The relay uses the CT output (secondary) to make decisions</a:t>
            </a:r>
            <a:endParaRPr sz="3000"/>
          </a:p>
        </p:txBody>
      </p:sp>
      <p:sp>
        <p:nvSpPr>
          <p:cNvPr id="115" name="Google Shape;115;p17"/>
          <p:cNvSpPr txBox="1"/>
          <p:nvPr>
            <p:ph type="title"/>
          </p:nvPr>
        </p:nvSpPr>
        <p:spPr>
          <a:xfrm>
            <a:off x="623400" y="2283600"/>
            <a:ext cx="53268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800" u="sng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Feeder</a:t>
            </a:r>
            <a:endParaRPr b="1" sz="3800" u="sng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accent1"/>
              </a:solidFill>
            </a:endParaRPr>
          </a:p>
        </p:txBody>
      </p:sp>
      <p:sp>
        <p:nvSpPr>
          <p:cNvPr id="116" name="Google Shape;116;p17"/>
          <p:cNvSpPr txBox="1"/>
          <p:nvPr>
            <p:ph type="title"/>
          </p:nvPr>
        </p:nvSpPr>
        <p:spPr>
          <a:xfrm>
            <a:off x="6480600" y="2159525"/>
            <a:ext cx="53268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800" u="sng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Overcurrent Relay</a:t>
            </a:r>
            <a:endParaRPr b="1" sz="3800" u="sng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0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0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0">
              <a:solidFill>
                <a:schemeClr val="accent1"/>
              </a:solidFill>
            </a:endParaRPr>
          </a:p>
        </p:txBody>
      </p:sp>
      <p:sp>
        <p:nvSpPr>
          <p:cNvPr id="117" name="Google Shape;117;p17"/>
          <p:cNvSpPr txBox="1"/>
          <p:nvPr>
            <p:ph type="title"/>
          </p:nvPr>
        </p:nvSpPr>
        <p:spPr>
          <a:xfrm>
            <a:off x="12337800" y="2159525"/>
            <a:ext cx="53268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800" u="sng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Current Transformer</a:t>
            </a:r>
            <a:endParaRPr b="1" sz="3800" u="sng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8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0">
              <a:solidFill>
                <a:schemeClr val="accen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8"/>
          <p:cNvSpPr/>
          <p:nvPr/>
        </p:nvSpPr>
        <p:spPr>
          <a:xfrm>
            <a:off x="671000" y="3636225"/>
            <a:ext cx="3157800" cy="1875000"/>
          </a:xfrm>
          <a:prstGeom prst="roundRect">
            <a:avLst>
              <a:gd fmla="val 16667" name="adj"/>
            </a:avLst>
          </a:prstGeom>
          <a:solidFill>
            <a:srgbClr val="93BC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/>
              <a:t>Feeder</a:t>
            </a:r>
            <a:endParaRPr sz="5000"/>
          </a:p>
        </p:txBody>
      </p:sp>
      <p:sp>
        <p:nvSpPr>
          <p:cNvPr id="123" name="Google Shape;123;p18"/>
          <p:cNvSpPr/>
          <p:nvPr/>
        </p:nvSpPr>
        <p:spPr>
          <a:xfrm>
            <a:off x="4757100" y="3636225"/>
            <a:ext cx="4238700" cy="1875000"/>
          </a:xfrm>
          <a:prstGeom prst="roundRect">
            <a:avLst>
              <a:gd fmla="val 16667" name="adj"/>
            </a:avLst>
          </a:prstGeom>
          <a:solidFill>
            <a:srgbClr val="93BC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/>
              <a:t>Current Transformer</a:t>
            </a:r>
            <a:endParaRPr sz="5000"/>
          </a:p>
        </p:txBody>
      </p:sp>
      <p:sp>
        <p:nvSpPr>
          <p:cNvPr id="124" name="Google Shape;124;p18"/>
          <p:cNvSpPr/>
          <p:nvPr/>
        </p:nvSpPr>
        <p:spPr>
          <a:xfrm>
            <a:off x="9804625" y="3636225"/>
            <a:ext cx="3157800" cy="1875000"/>
          </a:xfrm>
          <a:prstGeom prst="roundRect">
            <a:avLst>
              <a:gd fmla="val 16667" name="adj"/>
            </a:avLst>
          </a:prstGeom>
          <a:solidFill>
            <a:srgbClr val="93BC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/>
              <a:t>Fault Point</a:t>
            </a:r>
            <a:endParaRPr sz="5000"/>
          </a:p>
        </p:txBody>
      </p:sp>
      <p:sp>
        <p:nvSpPr>
          <p:cNvPr id="125" name="Google Shape;125;p18"/>
          <p:cNvSpPr/>
          <p:nvPr/>
        </p:nvSpPr>
        <p:spPr>
          <a:xfrm>
            <a:off x="13927050" y="3636225"/>
            <a:ext cx="3157800" cy="1875000"/>
          </a:xfrm>
          <a:prstGeom prst="roundRect">
            <a:avLst>
              <a:gd fmla="val 16667" name="adj"/>
            </a:avLst>
          </a:prstGeom>
          <a:solidFill>
            <a:srgbClr val="93BC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/>
              <a:t>	Relay</a:t>
            </a:r>
            <a:endParaRPr sz="5000"/>
          </a:p>
        </p:txBody>
      </p:sp>
      <p:sp>
        <p:nvSpPr>
          <p:cNvPr id="126" name="Google Shape;126;p18"/>
          <p:cNvSpPr/>
          <p:nvPr/>
        </p:nvSpPr>
        <p:spPr>
          <a:xfrm>
            <a:off x="3972100" y="4376325"/>
            <a:ext cx="641700" cy="394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8"/>
          <p:cNvSpPr/>
          <p:nvPr/>
        </p:nvSpPr>
        <p:spPr>
          <a:xfrm>
            <a:off x="9040425" y="4376325"/>
            <a:ext cx="641700" cy="394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8"/>
          <p:cNvSpPr/>
          <p:nvPr/>
        </p:nvSpPr>
        <p:spPr>
          <a:xfrm>
            <a:off x="13084950" y="4479375"/>
            <a:ext cx="641700" cy="394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9"/>
          <p:cNvSpPr txBox="1"/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Relay Operation Logic</a:t>
            </a:r>
            <a:endParaRPr b="1" sz="60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4" name="Google Shape;134;p19"/>
          <p:cNvSpPr txBox="1"/>
          <p:nvPr>
            <p:ph idx="1" type="body"/>
          </p:nvPr>
        </p:nvSpPr>
        <p:spPr>
          <a:xfrm>
            <a:off x="623400" y="2304950"/>
            <a:ext cx="7999800" cy="6832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rmAutofit/>
          </a:bodyPr>
          <a:lstStyle/>
          <a:p>
            <a:pPr indent="-450850" lvl="0" marL="457200" rtl="0" algn="l">
              <a:spcBef>
                <a:spcPts val="0"/>
              </a:spcBef>
              <a:spcAft>
                <a:spcPts val="0"/>
              </a:spcAft>
              <a:buSzPts val="3500"/>
              <a:buChar char="●"/>
            </a:pPr>
            <a:r>
              <a:rPr lang="en-US" sz="3500"/>
              <a:t>Reads current from the CT secondary side (stepped down current)</a:t>
            </a:r>
            <a:endParaRPr sz="3500"/>
          </a:p>
          <a:p>
            <a:pPr indent="-450850" lvl="0" marL="457200" rtl="0" algn="l">
              <a:spcBef>
                <a:spcPts val="0"/>
              </a:spcBef>
              <a:spcAft>
                <a:spcPts val="0"/>
              </a:spcAft>
              <a:buSzPts val="3500"/>
              <a:buChar char="●"/>
            </a:pPr>
            <a:r>
              <a:rPr lang="en-US" sz="3500"/>
              <a:t>Instantly trips and </a:t>
            </a:r>
            <a:r>
              <a:rPr lang="en-US" sz="3500"/>
              <a:t>breaks</a:t>
            </a:r>
            <a:r>
              <a:rPr lang="en-US" sz="3500"/>
              <a:t> the circuit if there is an extreme abnormality</a:t>
            </a:r>
            <a:endParaRPr sz="3500"/>
          </a:p>
          <a:p>
            <a:pPr indent="-450850" lvl="0" marL="457200" rtl="0" algn="l">
              <a:spcBef>
                <a:spcPts val="0"/>
              </a:spcBef>
              <a:spcAft>
                <a:spcPts val="0"/>
              </a:spcAft>
              <a:buSzPts val="3500"/>
              <a:buChar char="●"/>
            </a:pPr>
            <a:r>
              <a:rPr lang="en-US" sz="3500"/>
              <a:t>Waits a period of time before breaking if there is an abnormality that may not be a fault</a:t>
            </a:r>
            <a:endParaRPr sz="3500"/>
          </a:p>
          <a:p>
            <a:pPr indent="-450850" lvl="1" marL="914400" rtl="0" algn="l">
              <a:spcBef>
                <a:spcPts val="0"/>
              </a:spcBef>
              <a:spcAft>
                <a:spcPts val="0"/>
              </a:spcAft>
              <a:buSzPts val="3500"/>
              <a:buChar char="○"/>
            </a:pPr>
            <a:r>
              <a:rPr lang="en-US" sz="3500"/>
              <a:t>Time is determined using IEC Standard Inverse Curve</a:t>
            </a:r>
            <a:endParaRPr sz="3500"/>
          </a:p>
        </p:txBody>
      </p:sp>
      <p:pic>
        <p:nvPicPr>
          <p:cNvPr id="135" name="Google Shape;13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53675" y="4217700"/>
            <a:ext cx="9360001" cy="1851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6175" y="229725"/>
            <a:ext cx="12353525" cy="965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1"/>
          <p:cNvSpPr txBox="1"/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Chosen System Parameters</a:t>
            </a:r>
            <a:endParaRPr b="1" sz="60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46" name="Google Shape;14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76650" y="2231350"/>
            <a:ext cx="11134700" cy="653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2"/>
          <p:cNvSpPr txBox="1"/>
          <p:nvPr>
            <p:ph type="title"/>
          </p:nvPr>
        </p:nvSpPr>
        <p:spPr>
          <a:xfrm>
            <a:off x="623400" y="618700"/>
            <a:ext cx="170412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2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Fault Current Calculations</a:t>
            </a:r>
            <a:endParaRPr b="1" sz="72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22"/>
          <p:cNvSpPr txBox="1"/>
          <p:nvPr>
            <p:ph type="title"/>
          </p:nvPr>
        </p:nvSpPr>
        <p:spPr>
          <a:xfrm>
            <a:off x="785750" y="2159525"/>
            <a:ext cx="53268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800" u="sng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3 Phase Fault</a:t>
            </a:r>
            <a:endParaRPr b="1" sz="3800" u="sng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accent1"/>
              </a:solidFill>
            </a:endParaRPr>
          </a:p>
        </p:txBody>
      </p:sp>
      <p:sp>
        <p:nvSpPr>
          <p:cNvPr id="153" name="Google Shape;153;p22"/>
          <p:cNvSpPr txBox="1"/>
          <p:nvPr>
            <p:ph type="title"/>
          </p:nvPr>
        </p:nvSpPr>
        <p:spPr>
          <a:xfrm>
            <a:off x="6480600" y="2159525"/>
            <a:ext cx="53268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800" u="sng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Line to Line Fault</a:t>
            </a:r>
            <a:endParaRPr b="1" sz="3800" u="sng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0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0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0">
              <a:solidFill>
                <a:schemeClr val="accent1"/>
              </a:solidFill>
            </a:endParaRPr>
          </a:p>
        </p:txBody>
      </p:sp>
      <p:sp>
        <p:nvSpPr>
          <p:cNvPr id="154" name="Google Shape;154;p22"/>
          <p:cNvSpPr txBox="1"/>
          <p:nvPr>
            <p:ph type="title"/>
          </p:nvPr>
        </p:nvSpPr>
        <p:spPr>
          <a:xfrm>
            <a:off x="12337800" y="2159525"/>
            <a:ext cx="53268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800" u="sng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Line to Ground Fault</a:t>
            </a:r>
            <a:endParaRPr b="1" sz="3800" u="sng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8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0">
              <a:solidFill>
                <a:schemeClr val="accen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0">
              <a:solidFill>
                <a:schemeClr val="accent1"/>
              </a:solidFill>
            </a:endParaRPr>
          </a:p>
        </p:txBody>
      </p:sp>
      <p:sp>
        <p:nvSpPr>
          <p:cNvPr id="155" name="Google Shape;155;p22"/>
          <p:cNvSpPr txBox="1"/>
          <p:nvPr>
            <p:ph type="title"/>
          </p:nvPr>
        </p:nvSpPr>
        <p:spPr>
          <a:xfrm>
            <a:off x="785750" y="3005438"/>
            <a:ext cx="53268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Inter"/>
                <a:ea typeface="Inter"/>
                <a:cs typeface="Inter"/>
                <a:sym typeface="Inter"/>
              </a:rPr>
              <a:t>All 3 phases are shorted together</a:t>
            </a:r>
            <a:endParaRPr sz="3000">
              <a:latin typeface="Inter"/>
              <a:ea typeface="Inter"/>
              <a:cs typeface="Inter"/>
              <a:sym typeface="Inter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/>
          </a:p>
        </p:txBody>
      </p:sp>
      <p:pic>
        <p:nvPicPr>
          <p:cNvPr id="156" name="Google Shape;15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8900" y="5089050"/>
            <a:ext cx="4000500" cy="3629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72238" y="4314650"/>
            <a:ext cx="5343525" cy="5505450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2"/>
          <p:cNvSpPr txBox="1"/>
          <p:nvPr>
            <p:ph type="title"/>
          </p:nvPr>
        </p:nvSpPr>
        <p:spPr>
          <a:xfrm>
            <a:off x="6306588" y="3005438"/>
            <a:ext cx="53268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Inter"/>
                <a:ea typeface="Inter"/>
                <a:cs typeface="Inter"/>
                <a:sym typeface="Inter"/>
              </a:rPr>
              <a:t>Two lines touch </a:t>
            </a:r>
            <a:endParaRPr sz="3000">
              <a:latin typeface="Inter"/>
              <a:ea typeface="Inter"/>
              <a:cs typeface="Inter"/>
              <a:sym typeface="Inter"/>
            </a:endParaRPr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Inter"/>
                <a:ea typeface="Inter"/>
                <a:cs typeface="Inter"/>
                <a:sym typeface="Inter"/>
              </a:rPr>
              <a:t>(2 phase fault)</a:t>
            </a:r>
            <a:endParaRPr sz="3000">
              <a:latin typeface="Inter"/>
              <a:ea typeface="Inter"/>
              <a:cs typeface="Inter"/>
              <a:sym typeface="Inter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/>
          </a:p>
        </p:txBody>
      </p:sp>
      <p:sp>
        <p:nvSpPr>
          <p:cNvPr id="159" name="Google Shape;159;p22"/>
          <p:cNvSpPr txBox="1"/>
          <p:nvPr>
            <p:ph type="title"/>
          </p:nvPr>
        </p:nvSpPr>
        <p:spPr>
          <a:xfrm>
            <a:off x="12175438" y="2856288"/>
            <a:ext cx="5326800" cy="1145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Inter"/>
                <a:ea typeface="Inter"/>
                <a:cs typeface="Inter"/>
                <a:sym typeface="Inter"/>
              </a:rPr>
              <a:t>A single line touches the ground, much more </a:t>
            </a:r>
            <a:r>
              <a:rPr lang="en-US" sz="3000">
                <a:latin typeface="Inter"/>
                <a:ea typeface="Inter"/>
                <a:cs typeface="Inter"/>
                <a:sym typeface="Inter"/>
              </a:rPr>
              <a:t>complex</a:t>
            </a:r>
            <a:r>
              <a:rPr lang="en-US" sz="3000">
                <a:latin typeface="Inter"/>
                <a:ea typeface="Inter"/>
                <a:cs typeface="Inter"/>
                <a:sym typeface="Inter"/>
              </a:rPr>
              <a:t> to calculate</a:t>
            </a:r>
            <a:endParaRPr sz="30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Inter"/>
                <a:ea typeface="Inter"/>
                <a:cs typeface="Inter"/>
                <a:sym typeface="Inter"/>
              </a:rPr>
              <a:t>Values typically range from 0.5-0.7x the 3 Phase Fault Current</a:t>
            </a:r>
            <a:endParaRPr sz="30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/>
          </a:p>
        </p:txBody>
      </p:sp>
      <p:pic>
        <p:nvPicPr>
          <p:cNvPr id="160" name="Google Shape;160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603564" y="6663127"/>
            <a:ext cx="4209625" cy="128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